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2" r:id="rId1"/>
  </p:sldMasterIdLst>
  <p:notesMasterIdLst>
    <p:notesMasterId r:id="rId14"/>
  </p:notesMasterIdLst>
  <p:sldIdLst>
    <p:sldId id="262" r:id="rId2"/>
    <p:sldId id="257" r:id="rId3"/>
    <p:sldId id="274" r:id="rId4"/>
    <p:sldId id="275" r:id="rId5"/>
    <p:sldId id="276" r:id="rId6"/>
    <p:sldId id="268" r:id="rId7"/>
    <p:sldId id="265" r:id="rId8"/>
    <p:sldId id="277" r:id="rId9"/>
    <p:sldId id="271" r:id="rId10"/>
    <p:sldId id="278" r:id="rId11"/>
    <p:sldId id="273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EDB8A-358B-44A3-9B0C-B7CC820811C0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C1758-B51F-43BB-857E-DEE867208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68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539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8448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886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19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901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62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1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79800" indent="-342900">
              <a:buSzPct val="70000"/>
              <a:buFont typeface="Courier New" panose="02070309020205020404" pitchFamily="49" charset="0"/>
              <a:buChar char="o"/>
              <a:defRPr sz="2400">
                <a:latin typeface="+mn-lt"/>
              </a:defRPr>
            </a:lvl1pPr>
            <a:lvl2pPr marL="792900" indent="-342900">
              <a:buSzPct val="70000"/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1095750" indent="-285750">
              <a:buSzPct val="70000"/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455750" indent="-285750">
              <a:buSzPct val="70000"/>
              <a:buFont typeface="Courier New" panose="02070309020205020404" pitchFamily="49" charset="0"/>
              <a:buChar char="o"/>
              <a:defRPr sz="1800">
                <a:latin typeface="+mn-lt"/>
              </a:defRPr>
            </a:lvl4pPr>
            <a:lvl5pPr marL="1743750" indent="-285750">
              <a:buSzPct val="70000"/>
              <a:buFont typeface="Courier New" panose="02070309020205020404" pitchFamily="49" charset="0"/>
              <a:buChar char="o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0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8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0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5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9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1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8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58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1D04-FCBC-4966-859B-1958FC4D5C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5000" dirty="0">
                <a:solidFill>
                  <a:schemeClr val="tx1"/>
                </a:solidFill>
                <a:latin typeface="DIN Trek" pitchFamily="2" charset="0"/>
              </a:rPr>
              <a:t>Star</a:t>
            </a:r>
            <a:r>
              <a:rPr lang="en-US" sz="15000" dirty="0">
                <a:solidFill>
                  <a:schemeClr val="tx1"/>
                </a:solidFill>
              </a:rPr>
              <a:t> </a:t>
            </a:r>
            <a:r>
              <a:rPr lang="en-US" sz="15000" dirty="0">
                <a:solidFill>
                  <a:schemeClr val="tx1"/>
                </a:solidFill>
                <a:latin typeface="DIN Trek" pitchFamily="2" charset="0"/>
              </a:rPr>
              <a:t>Track</a:t>
            </a:r>
            <a:endParaRPr lang="en-US" sz="15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37FC6-604F-465B-999F-608FC847F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Satellite Navigation with Machine Learning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30D94AE-8966-4D86-9CD5-E0FFCAB1E256}"/>
              </a:ext>
            </a:extLst>
          </p:cNvPr>
          <p:cNvSpPr txBox="1">
            <a:spLocks/>
          </p:cNvSpPr>
          <p:nvPr/>
        </p:nvSpPr>
        <p:spPr>
          <a:xfrm>
            <a:off x="1523093" y="5210262"/>
            <a:ext cx="9440034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Jacob Heglund</a:t>
            </a:r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Engineering Physics - Undergraduate</a:t>
            </a:r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jheglun2@Illinois.edu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65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A70D-E9B7-49B0-A90E-A47CCFAB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0FC34-7DFA-420A-AB33-7C6C2340F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pointing accuracy with this star tracking as the only sensor input</a:t>
            </a:r>
          </a:p>
          <a:p>
            <a:r>
              <a:rPr lang="en-US" dirty="0"/>
              <a:t>Show robustness to low quality images from star tracker</a:t>
            </a:r>
          </a:p>
          <a:p>
            <a:pPr lvl="1"/>
            <a:r>
              <a:rPr lang="en-US" dirty="0"/>
              <a:t>Could use lower quality lenses to reduce the overall price of the star tracker system</a:t>
            </a:r>
          </a:p>
          <a:p>
            <a:r>
              <a:rPr lang="en-US" dirty="0"/>
              <a:t>Perform real-time simulation of the satellite and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7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A77-59EA-4E9E-850B-A98FD972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323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3D07-F4EA-469A-91E4-B14FDF0F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EB94-221C-478F-8A5E-0C3A30F28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Li, C., Li, K., Zhang, L., </a:t>
            </a:r>
            <a:r>
              <a:rPr lang="en-US" dirty="0" err="1"/>
              <a:t>Jin</a:t>
            </a:r>
            <a:r>
              <a:rPr lang="en-US" dirty="0"/>
              <a:t>, S., &amp; Zu, J. (2003). Star pattern recognition method based on neural network. Chinese Science Bulletin, 48(18), 1927-1930.</a:t>
            </a:r>
          </a:p>
          <a:p>
            <a:r>
              <a:rPr lang="en-US" dirty="0"/>
              <a:t>Hong, J., &amp; Dickerson, J. A. (2000). Neural-network-based autonomous star identification algorithm. Journal of Guidance, Control, and Dynamics, 23(4), 728-735.</a:t>
            </a:r>
          </a:p>
          <a:p>
            <a:r>
              <a:rPr lang="en-US" dirty="0"/>
              <a:t>Trask, A. J. (2002). Autonomous artificial neural network star tracker for spacecraft attitude determination (Doctoral dissertation).</a:t>
            </a:r>
          </a:p>
          <a:p>
            <a:r>
              <a:rPr lang="en-US" dirty="0"/>
              <a:t>Ho, K. (2012). A survey of algorithms for star identification with low-cost star trackers. Acta </a:t>
            </a:r>
            <a:r>
              <a:rPr lang="en-US" dirty="0" err="1"/>
              <a:t>Astronautica</a:t>
            </a:r>
            <a:r>
              <a:rPr lang="en-US" dirty="0"/>
              <a:t>, 73, 156-163.</a:t>
            </a:r>
          </a:p>
          <a:p>
            <a:r>
              <a:rPr lang="en-US" dirty="0" err="1"/>
              <a:t>Spratling</a:t>
            </a:r>
            <a:r>
              <a:rPr lang="en-US" dirty="0"/>
              <a:t>, B. B., &amp; </a:t>
            </a:r>
            <a:r>
              <a:rPr lang="en-US" dirty="0" err="1"/>
              <a:t>Mortari</a:t>
            </a:r>
            <a:r>
              <a:rPr lang="en-US" dirty="0"/>
              <a:t>, D. (2009). A survey on star identification algorithms. Algorithms, 2(1), 93-107.</a:t>
            </a:r>
          </a:p>
          <a:p>
            <a:r>
              <a:rPr lang="en-US" dirty="0" err="1"/>
              <a:t>Krizhevsky</a:t>
            </a:r>
            <a:r>
              <a:rPr lang="en-US" dirty="0"/>
              <a:t>, A., </a:t>
            </a:r>
            <a:r>
              <a:rPr lang="en-US" dirty="0" err="1"/>
              <a:t>Sutskever</a:t>
            </a:r>
            <a:r>
              <a:rPr lang="en-US" dirty="0"/>
              <a:t>, I., &amp; Hinton, G. E. (2012). </a:t>
            </a:r>
            <a:r>
              <a:rPr lang="en-US" dirty="0" err="1"/>
              <a:t>Imagenet</a:t>
            </a:r>
            <a:r>
              <a:rPr lang="en-US" dirty="0"/>
              <a:t> classification with deep convolutional neural networks. In Advances in neural information processing systems (pp. 1097-1105).</a:t>
            </a:r>
          </a:p>
          <a:p>
            <a:r>
              <a:rPr lang="en-US" dirty="0" err="1"/>
              <a:t>Hochreiter</a:t>
            </a:r>
            <a:r>
              <a:rPr lang="en-US" dirty="0"/>
              <a:t>, S. (1998). The vanishing gradient problem during learning recurrent neural nets and problem solutions. International Journal of Uncertainty, Fuzziness and Knowledge-Based Systems, 6(02), 107-116.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7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2F31-911E-415B-802D-5B0DC939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36148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Problem Motivation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C1CF9-C6E8-4223-82C7-DBD03FC5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4692" y="6348651"/>
            <a:ext cx="6672865" cy="509349"/>
          </a:xfrm>
        </p:spPr>
        <p:txBody>
          <a:bodyPr/>
          <a:lstStyle/>
          <a:p>
            <a:pPr algn="r"/>
            <a:r>
              <a:rPr lang="fr-FR" i="1" dirty="0"/>
              <a:t>https://www.berlin-space-tech.com/portfolio/iadcs/</a:t>
            </a:r>
          </a:p>
          <a:p>
            <a:pPr algn="r"/>
            <a:r>
              <a:rPr lang="fr-FR" i="1" dirty="0"/>
              <a:t>https://www.berlin-space-tech.com/portfolio/1913/</a:t>
            </a:r>
          </a:p>
          <a:p>
            <a:pPr algn="r"/>
            <a:r>
              <a:rPr lang="fr-FR" i="1" dirty="0"/>
              <a:t>https://www.cubesatshop.com/product/nst-1-nano-star-tracker/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5D3CF9-EDC3-472C-AD38-6F864BF074CA}"/>
              </a:ext>
            </a:extLst>
          </p:cNvPr>
          <p:cNvSpPr txBox="1">
            <a:spLocks/>
          </p:cNvSpPr>
          <p:nvPr/>
        </p:nvSpPr>
        <p:spPr>
          <a:xfrm>
            <a:off x="913795" y="1711165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Extremely accurate and consistent for “lost in space” problem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Inexpensive star tracking systems at least $100,000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Limited modern research in ML applications to star tracking (Hong et. al. 2000, Trask 2002, Li et. al. 2003)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838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594C-BAB6-4F63-9BE4-A4646AA7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D0E25-E6BB-4861-A14F-EF35D882B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to answer</a:t>
            </a:r>
          </a:p>
          <a:p>
            <a:pPr marL="36900" indent="0">
              <a:buNone/>
            </a:pPr>
            <a:r>
              <a:rPr lang="en-US" dirty="0"/>
              <a:t>	1.  Can we find a satellite’s rotational rate from consecutive images taken by a star tracker? </a:t>
            </a:r>
          </a:p>
          <a:p>
            <a:pPr marL="36900" indent="0">
              <a:buNone/>
            </a:pPr>
            <a:r>
              <a:rPr lang="en-US" dirty="0"/>
              <a:t>	2. Can we find a satellite’s instantaneous attitude from consecutive images taken by a star tracker?</a:t>
            </a:r>
          </a:p>
          <a:p>
            <a:r>
              <a:rPr lang="en-US" dirty="0"/>
              <a:t>Star Tracker – a camera attached to a satellite, takes images at ~3 FPS</a:t>
            </a:r>
          </a:p>
          <a:p>
            <a:r>
              <a:rPr lang="en-US" dirty="0"/>
              <a:t>Instantaneous attitude – rotational position at a snapshot in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5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E283-2A3C-486A-B544-50D6171E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B04EE0-A185-4C0B-80A5-187D3B007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en-US" dirty="0"/>
              <a:t>Problem Setup – Satellite “wakes up” with no information about its attitude or rate (may be rotating in general)</a:t>
            </a:r>
          </a:p>
          <a:p>
            <a:r>
              <a:rPr lang="en-US" dirty="0"/>
              <a:t>Autonomy Goal – As satellite takes image data, want the internal representation of attitude and rate to converge to within some error of actual attitude and rate in a specified amount of time</a:t>
            </a:r>
          </a:p>
          <a:p>
            <a:r>
              <a:rPr lang="en-US" dirty="0"/>
              <a:t>Autonomy Implementation – Since the incoming image data varies in time, we choose to use an LSTM framework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8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1AB9-62E5-449C-9A9E-0CF9469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3EED9-7D94-487D-B535-5E1A3E264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36" y="1580050"/>
            <a:ext cx="10698480" cy="441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7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8C82-C5F6-40D8-9EAB-E9B59C5E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112D-3B58-41C9-B7CE-7E5CF0FF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 simulation that uses a very high quality image of the celestial sphere to generate realistic satellite FOV for a rotating satellite</a:t>
            </a:r>
          </a:p>
          <a:p>
            <a:r>
              <a:rPr lang="en-US" dirty="0"/>
              <a:t>Below is a sample of the data taken by the Tycho mission used in this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4F889-3B35-4807-85F4-8EC6F0EF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76" y="3429000"/>
            <a:ext cx="8068199" cy="33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D2A5-62DF-456B-9402-E2066467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Simulation Output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37150B-5411-44DD-B0FE-B9EB3FD3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en-US" dirty="0"/>
              <a:t>Below is an example of the output of the simulation, the entire image is 16384 x 8192 pixels and is a high quality, 360</a:t>
            </a:r>
            <a:r>
              <a:rPr lang="en-US" b="1" dirty="0">
                <a:effectLst/>
              </a:rPr>
              <a:t>°</a:t>
            </a:r>
            <a:r>
              <a:rPr lang="en-US" dirty="0">
                <a:effectLst/>
              </a:rPr>
              <a:t> spherical view of the sky</a:t>
            </a:r>
            <a:endParaRPr lang="en-US" dirty="0"/>
          </a:p>
          <a:p>
            <a:r>
              <a:rPr lang="en-US" dirty="0"/>
              <a:t>The white space below represents the unseen parts of the sky</a:t>
            </a:r>
          </a:p>
          <a:p>
            <a:r>
              <a:rPr lang="en-US" dirty="0"/>
              <a:t>The black square is the satellite’s FOV (~ 900x900 pixels)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C3A483D-0BA1-418F-8D8D-F3C7A4AB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590419"/>
            <a:ext cx="3657600" cy="18288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66CA9-0814-441A-9449-186BDFF7E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" y="4590419"/>
            <a:ext cx="3657600" cy="18288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8F40E11-9D5B-4666-8065-CD1AA211A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586" y="4590419"/>
            <a:ext cx="3657600" cy="18288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1DD47B-C3F8-4976-9607-769F43F23C2C}"/>
              </a:ext>
            </a:extLst>
          </p:cNvPr>
          <p:cNvSpPr txBox="1"/>
          <p:nvPr/>
        </p:nvSpPr>
        <p:spPr>
          <a:xfrm>
            <a:off x="157814" y="419608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= 0 seconds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A0136-8F11-4CC2-899F-D55FE0462168}"/>
              </a:ext>
            </a:extLst>
          </p:cNvPr>
          <p:cNvSpPr txBox="1"/>
          <p:nvPr/>
        </p:nvSpPr>
        <p:spPr>
          <a:xfrm>
            <a:off x="4267200" y="419608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= 5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788E3-DD01-4314-9D8D-97DD904D7316}"/>
              </a:ext>
            </a:extLst>
          </p:cNvPr>
          <p:cNvSpPr txBox="1"/>
          <p:nvPr/>
        </p:nvSpPr>
        <p:spPr>
          <a:xfrm>
            <a:off x="8376586" y="414488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= 10 seconds</a:t>
            </a:r>
          </a:p>
        </p:txBody>
      </p:sp>
    </p:spTree>
    <p:extLst>
      <p:ext uri="{BB962C8B-B14F-4D97-AF65-F5344CB8AC3E}">
        <p14:creationId xmlns:p14="http://schemas.microsoft.com/office/powerpoint/2010/main" val="73473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6962-E6AA-48D0-967A-C2BDB68F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Simulation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E395-A61E-4C84-8598-9FBD65ED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Blowing up the image from the simulation output, we clearly see a unique configuration of stars for the star tracking to learn and associate with this sector of the sky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B8FF2B-93FF-406A-9C5A-B4073A63AFC9}"/>
              </a:ext>
            </a:extLst>
          </p:cNvPr>
          <p:cNvGrpSpPr/>
          <p:nvPr/>
        </p:nvGrpSpPr>
        <p:grpSpPr>
          <a:xfrm>
            <a:off x="156743" y="3063411"/>
            <a:ext cx="11878514" cy="3581229"/>
            <a:chOff x="223520" y="2895599"/>
            <a:chExt cx="11878514" cy="35812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D3A681-0AEE-482D-98FF-B81E1D7AED05}"/>
                </a:ext>
              </a:extLst>
            </p:cNvPr>
            <p:cNvSpPr/>
            <p:nvPr/>
          </p:nvSpPr>
          <p:spPr>
            <a:xfrm>
              <a:off x="5039728" y="3161818"/>
              <a:ext cx="7062306" cy="331501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3D21FD-6B27-479E-94E9-93D7390D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80" y="3161818"/>
              <a:ext cx="7042354" cy="33150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269AE1-1D09-450C-8178-5D9E7473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520" y="2895599"/>
              <a:ext cx="4531360" cy="226568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A601B12-C11A-4D08-B121-B474B6B0DCA0}"/>
              </a:ext>
            </a:extLst>
          </p:cNvPr>
          <p:cNvSpPr/>
          <p:nvPr/>
        </p:nvSpPr>
        <p:spPr>
          <a:xfrm>
            <a:off x="2761948" y="3998131"/>
            <a:ext cx="495300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1182E0-EC4E-4F9E-BF1C-A55CA51ACA51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007360" y="4204972"/>
            <a:ext cx="5506720" cy="24396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8D6366-28CD-4E78-9173-4CAF80E38A25}"/>
              </a:ext>
            </a:extLst>
          </p:cNvPr>
          <p:cNvCxnSpPr>
            <a:cxnSpLocks/>
            <a:stCxn id="9" idx="0"/>
            <a:endCxn id="7" idx="0"/>
          </p:cNvCxnSpPr>
          <p:nvPr/>
        </p:nvCxnSpPr>
        <p:spPr>
          <a:xfrm flipV="1">
            <a:off x="3009598" y="3329630"/>
            <a:ext cx="5504482" cy="6685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21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B712-00AB-45EB-A223-C1907C12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for Final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30950-6213-43B6-90FA-8934B8A6F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training data from initial positions and velocities</a:t>
            </a:r>
          </a:p>
          <a:p>
            <a:pPr lvl="1"/>
            <a:r>
              <a:rPr lang="en-US" dirty="0"/>
              <a:t>A single set of training data will be several images as seen by the star tracker   presented in a time-series that sweeps out a swath of sky</a:t>
            </a:r>
          </a:p>
          <a:p>
            <a:pPr lvl="1"/>
            <a:r>
              <a:rPr lang="en-US" dirty="0"/>
              <a:t>This image will be converted to a tensor containing 2 dimensions of pixel position information and 1 dimension of black / white color information</a:t>
            </a:r>
          </a:p>
          <a:p>
            <a:r>
              <a:rPr lang="en-US" dirty="0"/>
              <a:t>Train LSTM in TensorFlow /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Input to the network will be image tensors presented at each timestep of the simulation</a:t>
            </a:r>
          </a:p>
          <a:p>
            <a:r>
              <a:rPr lang="en-US" dirty="0"/>
              <a:t>Get preliminary results showing feasibility of LSTM as a method of star tracking</a:t>
            </a:r>
          </a:p>
        </p:txBody>
      </p:sp>
    </p:spTree>
    <p:extLst>
      <p:ext uri="{BB962C8B-B14F-4D97-AF65-F5344CB8AC3E}">
        <p14:creationId xmlns:p14="http://schemas.microsoft.com/office/powerpoint/2010/main" val="887765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1116</TotalTime>
  <Words>673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DIN Trek</vt:lpstr>
      <vt:lpstr>Trebuchet MS</vt:lpstr>
      <vt:lpstr>Wingdings 2</vt:lpstr>
      <vt:lpstr>Slate</vt:lpstr>
      <vt:lpstr>Star Track</vt:lpstr>
      <vt:lpstr>Problem Motivation</vt:lpstr>
      <vt:lpstr>Problem Formulation</vt:lpstr>
      <vt:lpstr>Problem Formulation</vt:lpstr>
      <vt:lpstr>Problem Formulation</vt:lpstr>
      <vt:lpstr>Results</vt:lpstr>
      <vt:lpstr>Results – Simulation Output</vt:lpstr>
      <vt:lpstr>Results – Simulation Output</vt:lpstr>
      <vt:lpstr>Work for Final Report</vt:lpstr>
      <vt:lpstr>Future Work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 to Star tracking</dc:title>
  <dc:creator>Jacob Heglund</dc:creator>
  <cp:lastModifiedBy>Jacob Heglund</cp:lastModifiedBy>
  <cp:revision>337</cp:revision>
  <dcterms:created xsi:type="dcterms:W3CDTF">2018-03-01T06:50:19Z</dcterms:created>
  <dcterms:modified xsi:type="dcterms:W3CDTF">2018-05-10T22:41:07Z</dcterms:modified>
</cp:coreProperties>
</file>